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3"/>
    <p:sldId id="705" r:id="rId4"/>
    <p:sldId id="671" r:id="rId5"/>
    <p:sldId id="672" r:id="rId6"/>
    <p:sldId id="678" r:id="rId8"/>
    <p:sldId id="676" r:id="rId9"/>
    <p:sldId id="664" r:id="rId10"/>
    <p:sldId id="603" r:id="rId11"/>
    <p:sldId id="706" r:id="rId12"/>
    <p:sldId id="642" r:id="rId13"/>
    <p:sldId id="680" r:id="rId14"/>
    <p:sldId id="682" r:id="rId15"/>
    <p:sldId id="683" r:id="rId16"/>
    <p:sldId id="689" r:id="rId17"/>
    <p:sldId id="688" r:id="rId18"/>
    <p:sldId id="684" r:id="rId19"/>
    <p:sldId id="681" r:id="rId20"/>
    <p:sldId id="685" r:id="rId21"/>
    <p:sldId id="643" r:id="rId22"/>
    <p:sldId id="687" r:id="rId23"/>
    <p:sldId id="604" r:id="rId24"/>
    <p:sldId id="686" r:id="rId25"/>
    <p:sldId id="691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5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5CE230E-592D-1542-8982-EFFDA9709B7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5CE230E-592D-1542-8982-EFFDA9709B7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BC03AEF-B335-F24A-8F43-ECA6E2C957CA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C8B9766-8132-FF45-87EF-B75AF59E519A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47.jpe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 8</a:t>
            </a:r>
            <a:br>
              <a:rPr lang="en-US" sz="3600" dirty="0" smtClean="0"/>
            </a:br>
            <a:r>
              <a:rPr lang="en-US" sz="3600" dirty="0" smtClean="0"/>
              <a:t>Taxonomy II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2022</a:t>
            </a:r>
            <a:endParaRPr lang="en-US" altLang="zh-CN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Autofit/>
          </a:bodyPr>
          <a:lstStyle/>
          <a:p>
            <a:r>
              <a:rPr lang="en-US" altLang="zh-CN" sz="2200" dirty="0" err="1" smtClean="0"/>
              <a:t>Leuciscinae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雅罗鱼亚科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Squaliobarbus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curriculus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赤眼鳟；</a:t>
            </a:r>
            <a:r>
              <a:rPr lang="en-US" altLang="zh-CN" sz="2200" i="1" dirty="0" err="1" smtClean="0"/>
              <a:t>Elopichthys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bambusa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鱤鱼；</a:t>
            </a:r>
            <a:r>
              <a:rPr lang="en-US" altLang="zh-CN" sz="2200" i="1" dirty="0" err="1" smtClean="0"/>
              <a:t>Opsariichthys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uncirostris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马口鱼；</a:t>
            </a:r>
            <a:r>
              <a:rPr lang="en-US" altLang="zh-CN" sz="2200" i="1" dirty="0" err="1" smtClean="0"/>
              <a:t>Mylopharyngodon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piceus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青鱼</a:t>
            </a:r>
            <a:r>
              <a:rPr lang="en-US" altLang="zh-CN" sz="2200" dirty="0" smtClean="0"/>
              <a:t> (black carp)</a:t>
            </a:r>
            <a:r>
              <a:rPr lang="zh-CN" altLang="zh-CN" sz="2200" dirty="0" smtClean="0"/>
              <a:t>；</a:t>
            </a:r>
            <a:r>
              <a:rPr lang="en-US" altLang="zh-CN" sz="2200" i="1" dirty="0" err="1" smtClean="0"/>
              <a:t>Ctenopharyngodon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idellus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草鱼</a:t>
            </a:r>
            <a:r>
              <a:rPr lang="en-US" altLang="zh-CN" sz="2200" dirty="0" smtClean="0"/>
              <a:t> (grass carp)</a:t>
            </a:r>
            <a:r>
              <a:rPr lang="zh-CN" altLang="en-US" sz="2200" dirty="0" smtClean="0"/>
              <a:t>；</a:t>
            </a:r>
            <a:r>
              <a:rPr lang="en-US" altLang="zh-CN" sz="2200" i="1" dirty="0" err="1" smtClean="0"/>
              <a:t>Leuciscus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waleckii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瓦氏雅罗鱼</a:t>
            </a:r>
            <a:endParaRPr lang="en-US" altLang="zh-CN" sz="2200" dirty="0" smtClean="0"/>
          </a:p>
        </p:txBody>
      </p:sp>
      <p:pic>
        <p:nvPicPr>
          <p:cNvPr id="4" name="Picture 3" descr="赤眼鳟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581401"/>
            <a:ext cx="2119086" cy="914400"/>
          </a:xfrm>
          <a:prstGeom prst="rect">
            <a:avLst/>
          </a:prstGeom>
        </p:spPr>
      </p:pic>
      <p:pic>
        <p:nvPicPr>
          <p:cNvPr id="6" name="Picture 5" descr="草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3764281" cy="914400"/>
          </a:xfrm>
          <a:prstGeom prst="rect">
            <a:avLst/>
          </a:prstGeom>
        </p:spPr>
      </p:pic>
      <p:pic>
        <p:nvPicPr>
          <p:cNvPr id="7" name="Picture 6" descr="青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80062"/>
            <a:ext cx="3443723" cy="914400"/>
          </a:xfrm>
          <a:prstGeom prst="rect">
            <a:avLst/>
          </a:prstGeom>
        </p:spPr>
      </p:pic>
      <p:pic>
        <p:nvPicPr>
          <p:cNvPr id="8" name="Picture 7" descr="鱤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032" y="3732211"/>
            <a:ext cx="3683001" cy="276225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Autofit/>
          </a:bodyPr>
          <a:lstStyle/>
          <a:p>
            <a:r>
              <a:rPr lang="en-US" altLang="zh-CN" sz="2200" dirty="0" err="1" smtClean="0"/>
              <a:t>Abramidinae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鳊亚科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Hemiculter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leuciscuius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餐条；</a:t>
            </a:r>
            <a:r>
              <a:rPr lang="en-US" altLang="zh-CN" sz="2200" i="1" dirty="0" err="1" smtClean="0"/>
              <a:t>Culter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erythropterus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红鳍鲌；</a:t>
            </a:r>
            <a:r>
              <a:rPr lang="en-US" altLang="zh-CN" sz="2200" i="1" dirty="0" err="1" smtClean="0"/>
              <a:t>Megalobrama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amblycephala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团头鲂；</a:t>
            </a:r>
            <a:r>
              <a:rPr lang="en-US" altLang="zh-CN" sz="2200" i="1" dirty="0" err="1" smtClean="0"/>
              <a:t>Erythroculter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ilishaeformis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翘嘴红鲌</a:t>
            </a:r>
            <a:endParaRPr lang="en-US" altLang="zh-CN" sz="2200" dirty="0" smtClean="0"/>
          </a:p>
        </p:txBody>
      </p:sp>
      <p:pic>
        <p:nvPicPr>
          <p:cNvPr id="4" name="Picture 3" descr="翘嘴红鲌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5051" y="5181600"/>
            <a:ext cx="5847080" cy="1463040"/>
          </a:xfrm>
          <a:prstGeom prst="rect">
            <a:avLst/>
          </a:prstGeom>
        </p:spPr>
      </p:pic>
      <p:pic>
        <p:nvPicPr>
          <p:cNvPr id="5" name="Picture 4" descr="餐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33" y="3352800"/>
            <a:ext cx="2542717" cy="1463040"/>
          </a:xfrm>
          <a:prstGeom prst="rect">
            <a:avLst/>
          </a:prstGeom>
        </p:spPr>
      </p:pic>
      <p:pic>
        <p:nvPicPr>
          <p:cNvPr id="6" name="Picture 5" descr="团头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76" y="3352800"/>
            <a:ext cx="3316224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X</a:t>
            </a:r>
            <a:r>
              <a:rPr lang="en-US" altLang="zh-CN" sz="2200" dirty="0" err="1" smtClean="0"/>
              <a:t>enocyprinae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鲴亚科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Xenocypris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argentea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银鲴；</a:t>
            </a:r>
            <a:r>
              <a:rPr lang="en-US" altLang="zh-CN" sz="2200" i="1" dirty="0" err="1" smtClean="0"/>
              <a:t>Plagiognathops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microlepis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细鳞斜颌鲴</a:t>
            </a:r>
            <a:endParaRPr lang="en-US" altLang="zh-CN" sz="2200" dirty="0" smtClean="0"/>
          </a:p>
          <a:p>
            <a:r>
              <a:rPr lang="en-US" altLang="zh-CN" sz="2200" dirty="0" err="1" smtClean="0"/>
              <a:t>Acheilognathinae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鳑鲏亚科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Rhodeus</a:t>
            </a:r>
            <a:r>
              <a:rPr lang="en-US" altLang="zh-CN" sz="2200" i="1" dirty="0" smtClean="0"/>
              <a:t> sinensis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中华鳑鲏</a:t>
            </a:r>
            <a:endParaRPr lang="en-US" altLang="zh-CN" sz="22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4103688"/>
            <a:ext cx="3966882" cy="2310765"/>
            <a:chOff x="533400" y="4103688"/>
            <a:chExt cx="3966882" cy="2310765"/>
          </a:xfrm>
        </p:grpSpPr>
        <p:pic>
          <p:nvPicPr>
            <p:cNvPr id="5" name="Picture 4" descr="银鲴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3400" y="4103688"/>
              <a:ext cx="3966882" cy="1828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23083" y="6045121"/>
              <a:ext cx="209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/>
                <a:t>Xenocypris</a:t>
              </a:r>
              <a:r>
                <a:rPr lang="en-US" altLang="zh-CN" i="1" dirty="0" smtClean="0"/>
                <a:t> </a:t>
              </a:r>
              <a:r>
                <a:rPr lang="en-US" altLang="zh-CN" i="1" dirty="0" err="1" smtClean="0"/>
                <a:t>argentea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3668" y="2895601"/>
            <a:ext cx="3700732" cy="3888184"/>
            <a:chOff x="4833668" y="2895601"/>
            <a:chExt cx="3700732" cy="3888184"/>
          </a:xfrm>
        </p:grpSpPr>
        <p:pic>
          <p:nvPicPr>
            <p:cNvPr id="7" name="Picture 6" descr="鳑鲏产卵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3668" y="3962400"/>
              <a:ext cx="3700732" cy="2377440"/>
            </a:xfrm>
            <a:prstGeom prst="rect">
              <a:avLst/>
            </a:prstGeom>
          </p:spPr>
        </p:pic>
        <p:pic>
          <p:nvPicPr>
            <p:cNvPr id="8" name="Picture 7" descr="Rhodeus_sinensis_(15600774319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2356" y="2895601"/>
              <a:ext cx="2166244" cy="914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34000" y="6414453"/>
              <a:ext cx="2815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/>
                <a:t>Rhodeus</a:t>
              </a:r>
              <a:r>
                <a:rPr lang="en-US" altLang="zh-CN" i="1" dirty="0" smtClean="0"/>
                <a:t> sinensis (</a:t>
              </a:r>
              <a:r>
                <a:rPr lang="en-US" altLang="zh-CN" i="1" dirty="0" err="1" smtClean="0"/>
                <a:t>bitterling</a:t>
              </a:r>
              <a:r>
                <a:rPr lang="en-US" altLang="zh-CN" i="1" dirty="0" smtClean="0"/>
                <a:t>)</a:t>
              </a:r>
              <a:endParaRPr lang="en-US" dirty="0"/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Autofit/>
          </a:bodyPr>
          <a:lstStyle/>
          <a:p>
            <a:r>
              <a:rPr lang="en-US" altLang="zh-CN" sz="2200" dirty="0" err="1" smtClean="0"/>
              <a:t>Barbinae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鲃亚科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Barbodes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denticulatus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倒刺鲃；</a:t>
            </a:r>
            <a:r>
              <a:rPr lang="en-US" altLang="zh-CN" sz="2200" i="1" dirty="0" err="1" smtClean="0"/>
              <a:t>Acrossocheilus</a:t>
            </a:r>
            <a:r>
              <a:rPr lang="en-US" altLang="zh-CN" sz="2200" i="1" dirty="0" smtClean="0"/>
              <a:t> fasciatus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光唇鱼；</a:t>
            </a:r>
            <a:r>
              <a:rPr lang="en-US" altLang="zh-CN" sz="2200" i="1" dirty="0" err="1" smtClean="0"/>
              <a:t>Varicorhinus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simus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白甲鱼；</a:t>
            </a:r>
            <a:r>
              <a:rPr lang="en-US" altLang="zh-CN" sz="2200" i="1" dirty="0" err="1" smtClean="0"/>
              <a:t>Cirrhinus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molitorella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鲮鱼</a:t>
            </a:r>
            <a:endParaRPr lang="en-US" altLang="zh-CN" sz="2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984939" y="3124200"/>
            <a:ext cx="2444061" cy="3417332"/>
            <a:chOff x="984939" y="3124200"/>
            <a:chExt cx="2444061" cy="3417332"/>
          </a:xfrm>
        </p:grpSpPr>
        <p:pic>
          <p:nvPicPr>
            <p:cNvPr id="4" name="Picture 3" descr="1.pic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6800" y="3124200"/>
              <a:ext cx="2171700" cy="2895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84939" y="6172200"/>
              <a:ext cx="24440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/>
                <a:t>Acrossocheilus</a:t>
              </a:r>
              <a:r>
                <a:rPr lang="en-US" altLang="zh-CN" i="1" dirty="0" smtClean="0"/>
                <a:t> fasciatus</a:t>
              </a:r>
              <a:r>
                <a:rPr lang="en-US" altLang="zh-CN" dirty="0" smtClean="0"/>
                <a:t>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67200" y="3124200"/>
            <a:ext cx="3733800" cy="1588532"/>
            <a:chOff x="4267200" y="3124200"/>
            <a:chExt cx="3733800" cy="1588532"/>
          </a:xfrm>
        </p:grpSpPr>
        <p:pic>
          <p:nvPicPr>
            <p:cNvPr id="9" name="Picture 8" descr="白甲鱼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3124200"/>
              <a:ext cx="3733800" cy="10699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334000" y="4343400"/>
              <a:ext cx="19882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/>
                <a:t>Varicorhinus</a:t>
              </a:r>
              <a:r>
                <a:rPr lang="en-US" altLang="zh-CN" i="1" dirty="0" smtClean="0"/>
                <a:t> </a:t>
              </a:r>
              <a:r>
                <a:rPr lang="en-US" altLang="zh-CN" i="1" dirty="0" err="1" smtClean="0"/>
                <a:t>simus</a:t>
              </a:r>
              <a:r>
                <a:rPr lang="en-US" altLang="zh-CN" i="1" dirty="0" smtClean="0"/>
                <a:t> </a:t>
              </a:r>
              <a:endParaRPr lang="en-US" dirty="0"/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449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0082" y="-52388"/>
            <a:ext cx="10444165" cy="696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3200"/>
            <a:ext cx="8229600" cy="274638"/>
          </a:xfrm>
        </p:spPr>
        <p:txBody>
          <a:bodyPr>
            <a:noAutofit/>
          </a:bodyPr>
          <a:lstStyle/>
          <a:p>
            <a:pPr algn="l"/>
            <a:r>
              <a:rPr lang="zh-CN" altLang="en-US" sz="1800" dirty="0" smtClean="0">
                <a:solidFill>
                  <a:schemeClr val="bg1"/>
                </a:solidFill>
              </a:rPr>
              <a:t>广西，百寿乡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Autofit/>
          </a:bodyPr>
          <a:lstStyle/>
          <a:p>
            <a:r>
              <a:rPr lang="en-US" altLang="zh-CN" sz="2200" dirty="0" err="1" smtClean="0"/>
              <a:t>Gobioninae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鮈亚科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Hemibarbus</a:t>
            </a:r>
            <a:r>
              <a:rPr lang="en-US" altLang="zh-CN" sz="2200" i="1" dirty="0" smtClean="0"/>
              <a:t> maculatus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花（鱼骨）；</a:t>
            </a:r>
            <a:r>
              <a:rPr lang="en-US" altLang="zh-CN" sz="2200" i="1" dirty="0" err="1" smtClean="0"/>
              <a:t>Pseudorasbora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parva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麦穗鱼；</a:t>
            </a:r>
            <a:r>
              <a:rPr lang="en-US" altLang="zh-CN" sz="2200" dirty="0" err="1" smtClean="0"/>
              <a:t>Abbottina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revularis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棒花鱼；</a:t>
            </a:r>
            <a:r>
              <a:rPr lang="en-US" altLang="zh-CN" sz="2200" dirty="0" err="1" smtClean="0"/>
              <a:t>Sarcocheilichthys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snensis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华（鱼泉）</a:t>
            </a:r>
            <a:endParaRPr lang="en-US" altLang="zh-CN" sz="2200" dirty="0" smtClean="0"/>
          </a:p>
        </p:txBody>
      </p:sp>
      <p:pic>
        <p:nvPicPr>
          <p:cNvPr id="12" name="Picture 11" descr="麦穗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3275" y="5756275"/>
            <a:ext cx="2743200" cy="873125"/>
          </a:xfrm>
          <a:prstGeom prst="rect">
            <a:avLst/>
          </a:prstGeom>
        </p:spPr>
      </p:pic>
      <p:pic>
        <p:nvPicPr>
          <p:cNvPr id="7" name="Picture 6" descr="棒花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717925"/>
            <a:ext cx="2863850" cy="1463675"/>
          </a:xfrm>
          <a:prstGeom prst="rect">
            <a:avLst/>
          </a:prstGeom>
        </p:spPr>
      </p:pic>
      <p:pic>
        <p:nvPicPr>
          <p:cNvPr id="8" name="Picture 7" descr="华鱼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2895600"/>
            <a:ext cx="4305300" cy="2743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S</a:t>
            </a:r>
            <a:r>
              <a:rPr lang="en-US" altLang="zh-CN" sz="2200" dirty="0" err="1" smtClean="0"/>
              <a:t>chizothoracinae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裂腹鱼亚科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Gymnocypris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przewalskii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青海湖裸鲤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Platypharodon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extremus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极边扁咽齿鱼</a:t>
            </a:r>
            <a:endParaRPr lang="en-US" altLang="zh-CN" sz="2200" dirty="0" smtClean="0"/>
          </a:p>
        </p:txBody>
      </p:sp>
      <p:pic>
        <p:nvPicPr>
          <p:cNvPr id="5" name="Picture 4" descr="极边扁咽齿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0" y="3806825"/>
            <a:ext cx="5918200" cy="1539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2900" y="5638800"/>
            <a:ext cx="591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200" i="1" dirty="0" err="1" smtClean="0"/>
              <a:t>Platypharodon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extremus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极边扁咽齿鱼</a:t>
            </a:r>
            <a:endParaRPr lang="en-US" altLang="zh-CN" sz="2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鲤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3200400"/>
            <a:ext cx="4466035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599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C</a:t>
            </a:r>
            <a:r>
              <a:rPr lang="en-US" altLang="zh-CN" sz="2200" dirty="0" err="1" smtClean="0"/>
              <a:t>yprininae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鲤亚科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Cyprinus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carpio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鲤</a:t>
            </a:r>
            <a:r>
              <a:rPr lang="en-US" altLang="zh-CN" sz="2200" dirty="0" smtClean="0"/>
              <a:t> (common carp)</a:t>
            </a:r>
            <a:r>
              <a:rPr lang="zh-CN" altLang="en-US" sz="2200" dirty="0" smtClean="0"/>
              <a:t>；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Carassius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auratus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鲫</a:t>
            </a:r>
            <a:r>
              <a:rPr lang="en-US" altLang="zh-CN" sz="2200" dirty="0" smtClean="0"/>
              <a:t> (goldfish/</a:t>
            </a:r>
            <a:r>
              <a:rPr lang="en-US" altLang="zh-CN" sz="2200" dirty="0" err="1" smtClean="0"/>
              <a:t>crucian</a:t>
            </a:r>
            <a:r>
              <a:rPr lang="en-US" altLang="zh-CN" sz="2200" dirty="0" smtClean="0"/>
              <a:t> carp)</a:t>
            </a:r>
            <a:endParaRPr lang="en-US" altLang="zh-CN" sz="2200" dirty="0" smtClean="0"/>
          </a:p>
        </p:txBody>
      </p:sp>
      <p:pic>
        <p:nvPicPr>
          <p:cNvPr id="4" name="Picture 3" descr="鲫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3956142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altLang="zh-CN" dirty="0" err="1" smtClean="0"/>
              <a:t>yprinidae</a:t>
            </a:r>
            <a:r>
              <a:rPr lang="en-US" altLang="zh-CN" dirty="0" smtClean="0"/>
              <a:t> (</a:t>
            </a:r>
            <a:r>
              <a:rPr lang="zh-CN" altLang="en-US" dirty="0" smtClean="0"/>
              <a:t>鲤科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200" dirty="0" err="1" smtClean="0"/>
              <a:t>Hypothalmichthyinae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鲢亚科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Hypophthalmichthys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molitrix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鲢</a:t>
            </a:r>
            <a:r>
              <a:rPr lang="en-US" altLang="zh-CN" sz="2200" dirty="0" smtClean="0"/>
              <a:t> (silver carp)</a:t>
            </a:r>
            <a:r>
              <a:rPr lang="zh-CN" altLang="en-US" sz="2200" dirty="0" smtClean="0"/>
              <a:t>；</a:t>
            </a:r>
            <a:endParaRPr lang="en-US" altLang="zh-CN" sz="2200" dirty="0" smtClean="0"/>
          </a:p>
          <a:p>
            <a:pPr lvl="1"/>
            <a:r>
              <a:rPr lang="en-US" altLang="zh-CN" sz="2200" i="1" dirty="0" err="1" smtClean="0"/>
              <a:t>Aristichthys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nobilis</a:t>
            </a:r>
            <a:r>
              <a:rPr lang="en-US" altLang="zh-CN" sz="2200" i="1" dirty="0" smtClean="0"/>
              <a:t> </a:t>
            </a:r>
            <a:r>
              <a:rPr lang="zh-CN" altLang="en-US" sz="2200" dirty="0" smtClean="0"/>
              <a:t>鳙</a:t>
            </a:r>
            <a:r>
              <a:rPr lang="en-US" altLang="zh-CN" sz="2200" dirty="0" smtClean="0"/>
              <a:t> (bighead carp)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95500" y="3048000"/>
            <a:ext cx="4953000" cy="3505200"/>
            <a:chOff x="1600199" y="2686050"/>
            <a:chExt cx="5486401" cy="4171950"/>
          </a:xfrm>
        </p:grpSpPr>
        <p:pic>
          <p:nvPicPr>
            <p:cNvPr id="5" name="Picture 4" descr="鲢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00200" y="2686050"/>
              <a:ext cx="5486400" cy="2343150"/>
            </a:xfrm>
            <a:prstGeom prst="rect">
              <a:avLst/>
            </a:prstGeom>
          </p:spPr>
        </p:pic>
        <p:pic>
          <p:nvPicPr>
            <p:cNvPr id="4" name="Picture 3" descr="鳙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199" y="4867585"/>
              <a:ext cx="5486400" cy="19904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Homalopteridae</a:t>
            </a:r>
            <a:r>
              <a:rPr lang="en-US" altLang="zh-CN" dirty="0" smtClean="0"/>
              <a:t> </a:t>
            </a:r>
            <a:r>
              <a:rPr lang="zh-CN" altLang="en-US" dirty="0" smtClean="0"/>
              <a:t>平鳍鳅科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4" name="Picture 3" descr="平鳍鳅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2695575"/>
            <a:ext cx="2743200" cy="301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Ostariophysans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倪婧方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/>
            <a:r>
              <a:rPr lang="en-US" dirty="0" smtClean="0"/>
              <a:t>What traits that the ostariophysans have, which made this group so successful?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Cobitidae</a:t>
            </a:r>
            <a:r>
              <a:rPr lang="en-US" altLang="zh-CN" dirty="0" smtClean="0"/>
              <a:t> </a:t>
            </a:r>
            <a:r>
              <a:rPr lang="zh-CN" altLang="en-US" dirty="0" smtClean="0"/>
              <a:t>鳅科</a:t>
            </a:r>
            <a:endParaRPr lang="en-US" altLang="zh-CN" dirty="0" smtClean="0"/>
          </a:p>
          <a:p>
            <a:pPr lvl="1"/>
            <a:r>
              <a:rPr lang="en-US" altLang="zh-CN" i="1" dirty="0" err="1" smtClean="0"/>
              <a:t>Misgurnus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onguillicaudatus</a:t>
            </a:r>
            <a:r>
              <a:rPr lang="en-US" altLang="zh-CN" dirty="0" smtClean="0"/>
              <a:t> </a:t>
            </a:r>
            <a:r>
              <a:rPr lang="zh-CN" altLang="en-US" dirty="0" smtClean="0"/>
              <a:t>泥鳅</a:t>
            </a:r>
            <a:r>
              <a:rPr lang="en-US" altLang="zh-CN" dirty="0" smtClean="0"/>
              <a:t> (weather loach)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en-US" altLang="zh-CN" i="1" dirty="0" err="1" smtClean="0"/>
              <a:t>Leptobtia</a:t>
            </a:r>
            <a:r>
              <a:rPr lang="en-US" altLang="zh-CN" i="1" dirty="0" smtClean="0"/>
              <a:t> elongata</a:t>
            </a:r>
            <a:r>
              <a:rPr lang="en-US" altLang="zh-CN" dirty="0" smtClean="0"/>
              <a:t> </a:t>
            </a:r>
            <a:r>
              <a:rPr lang="zh-CN" altLang="en-US" dirty="0" smtClean="0"/>
              <a:t>长薄鳅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4" name="Picture 3" descr="泥鳅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890" y="3622674"/>
            <a:ext cx="2695710" cy="1101725"/>
          </a:xfrm>
          <a:prstGeom prst="rect">
            <a:avLst/>
          </a:prstGeom>
        </p:spPr>
      </p:pic>
      <p:pic>
        <p:nvPicPr>
          <p:cNvPr id="6" name="Picture 5" descr="长薄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7" y="4800600"/>
            <a:ext cx="6650183" cy="1828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287338"/>
            <a:ext cx="94488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Family 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anose="030F0702030302020204" pitchFamily="-109" charset="0"/>
              </a:rPr>
              <a:t>Catostomidae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”The Suckers”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)</a:t>
            </a:r>
            <a:endParaRPr lang="en-US" sz="2800" b="1" dirty="0" smtClean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亚口鱼目</a:t>
            </a:r>
            <a:endParaRPr lang="en-US" sz="2800" b="1" dirty="0" smtClean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sz="8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Much smaller family – approx. 70 species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sz="18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All but two exclusively North American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sz="18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</a:t>
            </a:r>
            <a:r>
              <a:rPr lang="en-US" b="1" dirty="0" err="1">
                <a:solidFill>
                  <a:srgbClr val="00B050"/>
                </a:solidFill>
                <a:latin typeface="Comic Sans MS" panose="030F0702030302020204" pitchFamily="-109" charset="0"/>
              </a:rPr>
              <a:t>Subterminal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 mouth, fleshy lips, benthic feeders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sz="18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Widespread and abundant in North America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		Why?  More tolerant than many other fishes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			 Benthic feeding habits (non-specific)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sz="18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“Trash fish” is misnomer; these are remarkable fishes!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34200" y="1371600"/>
            <a:ext cx="152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743200"/>
            <a:ext cx="198913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2362200"/>
            <a:ext cx="17795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Comic Sans MS" panose="030F0702030302020204" pitchFamily="-109" charset="0"/>
              </a:rPr>
              <a:t>Longnose sucker</a:t>
            </a:r>
            <a:endParaRPr lang="en-US" sz="1600" b="1">
              <a:solidFill>
                <a:srgbClr val="00B050"/>
              </a:solidFill>
              <a:latin typeface="Comic Sans MS" panose="030F0702030302020204" pitchFamily="-10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4081463"/>
            <a:ext cx="2326278" cy="584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Asian high-fin </a:t>
            </a:r>
            <a:r>
              <a:rPr lang="en-US" sz="16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sucker</a:t>
            </a:r>
            <a:endParaRPr lang="en-US" sz="1600" b="1" dirty="0" smtClean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pPr algn="ctr"/>
            <a:r>
              <a:rPr lang="zh-CN" altLang="en-US" sz="16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胭脂鱼</a:t>
            </a:r>
            <a:endParaRPr lang="en-US" sz="16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24200"/>
            <a:ext cx="14097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51306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10540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51306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181600"/>
            <a:ext cx="17970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5181600"/>
            <a:ext cx="161607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5486400"/>
            <a:ext cx="2171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uck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2033588"/>
            <a:ext cx="3543300" cy="45720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Siluriformes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462" y="4953000"/>
            <a:ext cx="3556001" cy="1283732"/>
            <a:chOff x="144462" y="4953000"/>
            <a:chExt cx="3556001" cy="1283732"/>
          </a:xfrm>
        </p:grpSpPr>
        <p:pic>
          <p:nvPicPr>
            <p:cNvPr id="6" name="Picture 5" descr="鲇鱼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4462" y="4953000"/>
              <a:ext cx="3556001" cy="914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90600" y="5867400"/>
              <a:ext cx="1762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/>
                <a:t>Silurus</a:t>
              </a:r>
              <a:r>
                <a:rPr lang="en-US" altLang="zh-CN" i="1" dirty="0" smtClean="0"/>
                <a:t> </a:t>
              </a:r>
              <a:r>
                <a:rPr lang="en-US" altLang="zh-CN" i="1" dirty="0" err="1" smtClean="0"/>
                <a:t>asotus</a:t>
              </a:r>
              <a:r>
                <a:rPr lang="en-US" altLang="zh-CN" i="1" dirty="0" smtClean="0"/>
                <a:t> </a:t>
              </a:r>
              <a:r>
                <a:rPr lang="zh-CN" altLang="en-US" dirty="0" smtClean="0"/>
                <a:t>鲇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2514600"/>
            <a:ext cx="3240252" cy="1283732"/>
            <a:chOff x="304800" y="2514600"/>
            <a:chExt cx="3240252" cy="1283732"/>
          </a:xfrm>
        </p:grpSpPr>
        <p:pic>
          <p:nvPicPr>
            <p:cNvPr id="5" name="Picture 4" descr="黄颡鱼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514600"/>
              <a:ext cx="2190751" cy="914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4800" y="3429000"/>
              <a:ext cx="3240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/>
                <a:t>Pseudobagrus</a:t>
              </a:r>
              <a:r>
                <a:rPr lang="en-US" altLang="zh-CN" i="1" dirty="0" smtClean="0"/>
                <a:t> </a:t>
              </a:r>
              <a:r>
                <a:rPr lang="en-US" altLang="zh-CN" i="1" dirty="0" err="1" smtClean="0"/>
                <a:t>fulvidraco</a:t>
              </a:r>
              <a:r>
                <a:rPr lang="en-US" altLang="zh-CN" dirty="0" smtClean="0"/>
                <a:t> </a:t>
              </a:r>
              <a:r>
                <a:rPr lang="zh-CN" altLang="en-US" dirty="0" smtClean="0"/>
                <a:t>黄颡鱼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0" y="2486025"/>
            <a:ext cx="5065713" cy="4212372"/>
            <a:chOff x="3810000" y="2486025"/>
            <a:chExt cx="5065713" cy="4212372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2486025"/>
              <a:ext cx="5065713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572000" y="6052066"/>
              <a:ext cx="33991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i="1" dirty="0" err="1" smtClean="0"/>
                <a:t>Pangasianodon</a:t>
              </a:r>
              <a:r>
                <a:rPr lang="en-US" altLang="zh-CN" i="1" dirty="0" smtClean="0"/>
                <a:t> </a:t>
              </a:r>
              <a:r>
                <a:rPr lang="en-US" altLang="zh-CN" i="1" dirty="0" err="1" smtClean="0"/>
                <a:t>gigas</a:t>
              </a:r>
              <a:r>
                <a:rPr lang="en-US" altLang="zh-CN" i="1" dirty="0" smtClean="0"/>
                <a:t> </a:t>
              </a:r>
              <a:r>
                <a:rPr lang="zh-CN" altLang="en-US" dirty="0" smtClean="0"/>
                <a:t>湄公河巨鲇</a:t>
              </a:r>
              <a:endParaRPr lang="en-US" altLang="zh-CN" dirty="0" smtClean="0"/>
            </a:p>
            <a:p>
              <a:pPr algn="ctr"/>
              <a:r>
                <a:rPr lang="en-US" altLang="zh-CN" dirty="0" smtClean="0"/>
                <a:t>(</a:t>
              </a:r>
              <a:r>
                <a:rPr lang="en-US" dirty="0" smtClean="0"/>
                <a:t>Mekong giant catfish)</a:t>
              </a:r>
              <a:endParaRPr lang="en-US" dirty="0"/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Characiformes</a:t>
            </a:r>
            <a:endParaRPr lang="en-US" dirty="0"/>
          </a:p>
        </p:txBody>
      </p:sp>
      <p:pic>
        <p:nvPicPr>
          <p:cNvPr id="4" name="Content Placeholder 3" descr="piranha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3509" r="-1350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643940" y="6324600"/>
            <a:ext cx="385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Pygocentrus</a:t>
            </a:r>
            <a:r>
              <a:rPr lang="en-US" i="1" dirty="0" smtClean="0"/>
              <a:t> </a:t>
            </a:r>
            <a:r>
              <a:rPr lang="en-US" i="1" dirty="0" err="1" smtClean="0"/>
              <a:t>nattereri</a:t>
            </a:r>
            <a:r>
              <a:rPr lang="en-US" i="1" dirty="0" smtClean="0"/>
              <a:t> </a:t>
            </a:r>
            <a:r>
              <a:rPr lang="zh-CN" altLang="en-US" dirty="0" smtClean="0"/>
              <a:t>食人鲳</a:t>
            </a:r>
            <a:r>
              <a:rPr lang="en-US" altLang="zh-CN" dirty="0" smtClean="0"/>
              <a:t> (</a:t>
            </a:r>
            <a:r>
              <a:rPr lang="en-US" dirty="0" smtClean="0"/>
              <a:t>P</a:t>
            </a:r>
            <a:r>
              <a:rPr lang="en-US" altLang="zh-CN" dirty="0" smtClean="0"/>
              <a:t>iranha)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Ostariophysi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Contains predominantly freshwater fishes such as </a:t>
            </a:r>
            <a:r>
              <a:rPr lang="en-US" dirty="0" err="1" smtClean="0"/>
              <a:t>milkfishes</a:t>
            </a:r>
            <a:r>
              <a:rPr lang="en-US" dirty="0" smtClean="0"/>
              <a:t>, minnows, suckers, characins, loaches, catfishes, and South American </a:t>
            </a:r>
            <a:r>
              <a:rPr lang="en-US" dirty="0" err="1" smtClean="0"/>
              <a:t>knifefishes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Ostariophysans have modified anterior vertebrae, making up the </a:t>
            </a:r>
            <a:r>
              <a:rPr lang="en-US" dirty="0" err="1" smtClean="0"/>
              <a:t>Weberian</a:t>
            </a:r>
            <a:r>
              <a:rPr lang="en-US" dirty="0" smtClean="0"/>
              <a:t> apparatus that aids in hearing (absent in the more primitive </a:t>
            </a:r>
            <a:r>
              <a:rPr lang="en-US" dirty="0" err="1" smtClean="0"/>
              <a:t>Anotophysi</a:t>
            </a:r>
            <a:r>
              <a:rPr lang="en-US" dirty="0" smtClean="0"/>
              <a:t>). They produce and respond to alarm substances (</a:t>
            </a:r>
            <a:r>
              <a:rPr lang="en-US" dirty="0" err="1" smtClean="0"/>
              <a:t>Schreckstoff</a:t>
            </a:r>
            <a:r>
              <a:rPr lang="en-US" dirty="0" smtClean="0"/>
              <a:t>).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err="1" smtClean="0"/>
              <a:t>Cypriniforms</a:t>
            </a:r>
            <a:r>
              <a:rPr lang="en-US" dirty="0" smtClean="0"/>
              <a:t> possess pharyngeal jaws and dentition used in manipulating and crushing prey and vegetation. Characins are highly successful South American and African fishes such as piranhas and tetras. </a:t>
            </a:r>
            <a:r>
              <a:rPr lang="en-US" dirty="0" err="1" smtClean="0"/>
              <a:t>Siluriform</a:t>
            </a:r>
            <a:r>
              <a:rPr lang="en-US" dirty="0" smtClean="0"/>
              <a:t> catfishes include 35 families of primarily benthic, nocturnal fishes with </a:t>
            </a:r>
            <a:r>
              <a:rPr lang="en-US" dirty="0" err="1" smtClean="0"/>
              <a:t>barbels</a:t>
            </a:r>
            <a:r>
              <a:rPr lang="en-US" dirty="0" smtClean="0"/>
              <a:t>, spines, and adipose fins. </a:t>
            </a:r>
            <a:r>
              <a:rPr lang="en-US" dirty="0" err="1" smtClean="0"/>
              <a:t>Gymnotiform</a:t>
            </a:r>
            <a:r>
              <a:rPr lang="en-US" dirty="0" smtClean="0"/>
              <a:t> </a:t>
            </a:r>
            <a:r>
              <a:rPr lang="en-US" dirty="0" err="1" smtClean="0"/>
              <a:t>knifefishes</a:t>
            </a:r>
            <a:r>
              <a:rPr lang="en-US" dirty="0" smtClean="0"/>
              <a:t> have converged with the </a:t>
            </a:r>
            <a:r>
              <a:rPr lang="en-US" dirty="0" err="1" smtClean="0"/>
              <a:t>osteoglossomorph</a:t>
            </a:r>
            <a:r>
              <a:rPr lang="en-US" dirty="0" smtClean="0"/>
              <a:t> </a:t>
            </a:r>
            <a:r>
              <a:rPr lang="en-US" dirty="0" err="1" smtClean="0"/>
              <a:t>elephantfishes</a:t>
            </a:r>
            <a:r>
              <a:rPr lang="en-US" dirty="0" smtClean="0"/>
              <a:t> in the production and detection of weak electric fields.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Powerpoint\MH_DCM\DCM021-Hickman\Final_Files\Lec.ppt\Jpeg\Ch24\hic70049_24_2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30338" y="838200"/>
            <a:ext cx="73263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5437188" y="4100513"/>
            <a:ext cx="485775" cy="654050"/>
          </a:xfrm>
          <a:custGeom>
            <a:avLst/>
            <a:gdLst>
              <a:gd name="connsiteX0" fmla="*/ 182880 w 485335"/>
              <a:gd name="connsiteY0" fmla="*/ 35170 h 654148"/>
              <a:gd name="connsiteX1" fmla="*/ 105508 w 485335"/>
              <a:gd name="connsiteY1" fmla="*/ 0 h 654148"/>
              <a:gd name="connsiteX2" fmla="*/ 56271 w 485335"/>
              <a:gd name="connsiteY2" fmla="*/ 133643 h 654148"/>
              <a:gd name="connsiteX3" fmla="*/ 0 w 485335"/>
              <a:gd name="connsiteY3" fmla="*/ 365760 h 654148"/>
              <a:gd name="connsiteX4" fmla="*/ 21102 w 485335"/>
              <a:gd name="connsiteY4" fmla="*/ 569742 h 654148"/>
              <a:gd name="connsiteX5" fmla="*/ 154745 w 485335"/>
              <a:gd name="connsiteY5" fmla="*/ 640080 h 654148"/>
              <a:gd name="connsiteX6" fmla="*/ 302455 w 485335"/>
              <a:gd name="connsiteY6" fmla="*/ 654148 h 654148"/>
              <a:gd name="connsiteX7" fmla="*/ 316523 w 485335"/>
              <a:gd name="connsiteY7" fmla="*/ 541606 h 654148"/>
              <a:gd name="connsiteX8" fmla="*/ 386862 w 485335"/>
              <a:gd name="connsiteY8" fmla="*/ 478302 h 654148"/>
              <a:gd name="connsiteX9" fmla="*/ 485335 w 485335"/>
              <a:gd name="connsiteY9" fmla="*/ 429065 h 654148"/>
              <a:gd name="connsiteX10" fmla="*/ 478302 w 485335"/>
              <a:gd name="connsiteY10" fmla="*/ 316523 h 654148"/>
              <a:gd name="connsiteX11" fmla="*/ 414997 w 485335"/>
              <a:gd name="connsiteY11" fmla="*/ 344659 h 654148"/>
              <a:gd name="connsiteX12" fmla="*/ 365760 w 485335"/>
              <a:gd name="connsiteY12" fmla="*/ 351693 h 654148"/>
              <a:gd name="connsiteX13" fmla="*/ 344659 w 485335"/>
              <a:gd name="connsiteY13" fmla="*/ 344659 h 654148"/>
              <a:gd name="connsiteX14" fmla="*/ 309489 w 485335"/>
              <a:gd name="connsiteY14" fmla="*/ 309490 h 654148"/>
              <a:gd name="connsiteX15" fmla="*/ 246185 w 485335"/>
              <a:gd name="connsiteY15" fmla="*/ 189914 h 654148"/>
              <a:gd name="connsiteX16" fmla="*/ 182880 w 485335"/>
              <a:gd name="connsiteY16" fmla="*/ 35170 h 6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335" h="654148">
                <a:moveTo>
                  <a:pt x="182880" y="35170"/>
                </a:moveTo>
                <a:lnTo>
                  <a:pt x="105508" y="0"/>
                </a:lnTo>
                <a:lnTo>
                  <a:pt x="56271" y="133643"/>
                </a:lnTo>
                <a:lnTo>
                  <a:pt x="0" y="365760"/>
                </a:lnTo>
                <a:lnTo>
                  <a:pt x="21102" y="569742"/>
                </a:lnTo>
                <a:lnTo>
                  <a:pt x="154745" y="640080"/>
                </a:lnTo>
                <a:lnTo>
                  <a:pt x="302455" y="654148"/>
                </a:lnTo>
                <a:lnTo>
                  <a:pt x="316523" y="541606"/>
                </a:lnTo>
                <a:lnTo>
                  <a:pt x="386862" y="478302"/>
                </a:lnTo>
                <a:lnTo>
                  <a:pt x="485335" y="429065"/>
                </a:lnTo>
                <a:lnTo>
                  <a:pt x="478302" y="316523"/>
                </a:lnTo>
                <a:lnTo>
                  <a:pt x="414997" y="344659"/>
                </a:lnTo>
                <a:lnTo>
                  <a:pt x="365760" y="351693"/>
                </a:lnTo>
                <a:lnTo>
                  <a:pt x="344659" y="344659"/>
                </a:lnTo>
                <a:lnTo>
                  <a:pt x="309489" y="309490"/>
                </a:lnTo>
                <a:lnTo>
                  <a:pt x="246185" y="189914"/>
                </a:lnTo>
                <a:lnTo>
                  <a:pt x="182880" y="3517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6324600" y="4114800"/>
            <a:ext cx="457200" cy="654050"/>
          </a:xfrm>
          <a:custGeom>
            <a:avLst/>
            <a:gdLst>
              <a:gd name="connsiteX0" fmla="*/ 182880 w 485335"/>
              <a:gd name="connsiteY0" fmla="*/ 35170 h 654148"/>
              <a:gd name="connsiteX1" fmla="*/ 105508 w 485335"/>
              <a:gd name="connsiteY1" fmla="*/ 0 h 654148"/>
              <a:gd name="connsiteX2" fmla="*/ 56271 w 485335"/>
              <a:gd name="connsiteY2" fmla="*/ 133643 h 654148"/>
              <a:gd name="connsiteX3" fmla="*/ 0 w 485335"/>
              <a:gd name="connsiteY3" fmla="*/ 365760 h 654148"/>
              <a:gd name="connsiteX4" fmla="*/ 21102 w 485335"/>
              <a:gd name="connsiteY4" fmla="*/ 569742 h 654148"/>
              <a:gd name="connsiteX5" fmla="*/ 154745 w 485335"/>
              <a:gd name="connsiteY5" fmla="*/ 640080 h 654148"/>
              <a:gd name="connsiteX6" fmla="*/ 302455 w 485335"/>
              <a:gd name="connsiteY6" fmla="*/ 654148 h 654148"/>
              <a:gd name="connsiteX7" fmla="*/ 316523 w 485335"/>
              <a:gd name="connsiteY7" fmla="*/ 541606 h 654148"/>
              <a:gd name="connsiteX8" fmla="*/ 386862 w 485335"/>
              <a:gd name="connsiteY8" fmla="*/ 478302 h 654148"/>
              <a:gd name="connsiteX9" fmla="*/ 485335 w 485335"/>
              <a:gd name="connsiteY9" fmla="*/ 429065 h 654148"/>
              <a:gd name="connsiteX10" fmla="*/ 478302 w 485335"/>
              <a:gd name="connsiteY10" fmla="*/ 316523 h 654148"/>
              <a:gd name="connsiteX11" fmla="*/ 414997 w 485335"/>
              <a:gd name="connsiteY11" fmla="*/ 344659 h 654148"/>
              <a:gd name="connsiteX12" fmla="*/ 365760 w 485335"/>
              <a:gd name="connsiteY12" fmla="*/ 351693 h 654148"/>
              <a:gd name="connsiteX13" fmla="*/ 344659 w 485335"/>
              <a:gd name="connsiteY13" fmla="*/ 344659 h 654148"/>
              <a:gd name="connsiteX14" fmla="*/ 309489 w 485335"/>
              <a:gd name="connsiteY14" fmla="*/ 309490 h 654148"/>
              <a:gd name="connsiteX15" fmla="*/ 246185 w 485335"/>
              <a:gd name="connsiteY15" fmla="*/ 189914 h 654148"/>
              <a:gd name="connsiteX16" fmla="*/ 182880 w 485335"/>
              <a:gd name="connsiteY16" fmla="*/ 35170 h 6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335" h="654148">
                <a:moveTo>
                  <a:pt x="182880" y="35170"/>
                </a:moveTo>
                <a:lnTo>
                  <a:pt x="105508" y="0"/>
                </a:lnTo>
                <a:lnTo>
                  <a:pt x="56271" y="133643"/>
                </a:lnTo>
                <a:lnTo>
                  <a:pt x="0" y="365760"/>
                </a:lnTo>
                <a:lnTo>
                  <a:pt x="21102" y="569742"/>
                </a:lnTo>
                <a:lnTo>
                  <a:pt x="154745" y="640080"/>
                </a:lnTo>
                <a:lnTo>
                  <a:pt x="302455" y="654148"/>
                </a:lnTo>
                <a:lnTo>
                  <a:pt x="316523" y="541606"/>
                </a:lnTo>
                <a:lnTo>
                  <a:pt x="386862" y="478302"/>
                </a:lnTo>
                <a:lnTo>
                  <a:pt x="485335" y="429065"/>
                </a:lnTo>
                <a:lnTo>
                  <a:pt x="478302" y="316523"/>
                </a:lnTo>
                <a:lnTo>
                  <a:pt x="414997" y="344659"/>
                </a:lnTo>
                <a:lnTo>
                  <a:pt x="365760" y="351693"/>
                </a:lnTo>
                <a:lnTo>
                  <a:pt x="344659" y="344659"/>
                </a:lnTo>
                <a:lnTo>
                  <a:pt x="309489" y="309490"/>
                </a:lnTo>
                <a:lnTo>
                  <a:pt x="246185" y="189914"/>
                </a:lnTo>
                <a:lnTo>
                  <a:pt x="182880" y="3517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07038" y="4838700"/>
            <a:ext cx="344487" cy="295275"/>
          </a:xfrm>
          <a:custGeom>
            <a:avLst/>
            <a:gdLst>
              <a:gd name="connsiteX0" fmla="*/ 0 w 344658"/>
              <a:gd name="connsiteY0" fmla="*/ 0 h 295422"/>
              <a:gd name="connsiteX1" fmla="*/ 77372 w 344658"/>
              <a:gd name="connsiteY1" fmla="*/ 112542 h 295422"/>
              <a:gd name="connsiteX2" fmla="*/ 147710 w 344658"/>
              <a:gd name="connsiteY2" fmla="*/ 161779 h 295422"/>
              <a:gd name="connsiteX3" fmla="*/ 175846 w 344658"/>
              <a:gd name="connsiteY3" fmla="*/ 260252 h 295422"/>
              <a:gd name="connsiteX4" fmla="*/ 203981 w 344658"/>
              <a:gd name="connsiteY4" fmla="*/ 295422 h 295422"/>
              <a:gd name="connsiteX5" fmla="*/ 344658 w 344658"/>
              <a:gd name="connsiteY5" fmla="*/ 288388 h 295422"/>
              <a:gd name="connsiteX6" fmla="*/ 330590 w 344658"/>
              <a:gd name="connsiteY6" fmla="*/ 246185 h 295422"/>
              <a:gd name="connsiteX7" fmla="*/ 281353 w 344658"/>
              <a:gd name="connsiteY7" fmla="*/ 182880 h 295422"/>
              <a:gd name="connsiteX8" fmla="*/ 232116 w 344658"/>
              <a:gd name="connsiteY8" fmla="*/ 119576 h 295422"/>
              <a:gd name="connsiteX9" fmla="*/ 225083 w 344658"/>
              <a:gd name="connsiteY9" fmla="*/ 56271 h 295422"/>
              <a:gd name="connsiteX10" fmla="*/ 0 w 344658"/>
              <a:gd name="connsiteY10" fmla="*/ 0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658" h="295422">
                <a:moveTo>
                  <a:pt x="0" y="0"/>
                </a:moveTo>
                <a:lnTo>
                  <a:pt x="77372" y="112542"/>
                </a:lnTo>
                <a:lnTo>
                  <a:pt x="147710" y="161779"/>
                </a:lnTo>
                <a:lnTo>
                  <a:pt x="175846" y="260252"/>
                </a:lnTo>
                <a:lnTo>
                  <a:pt x="203981" y="295422"/>
                </a:lnTo>
                <a:lnTo>
                  <a:pt x="344658" y="288388"/>
                </a:lnTo>
                <a:lnTo>
                  <a:pt x="330590" y="246185"/>
                </a:lnTo>
                <a:lnTo>
                  <a:pt x="281353" y="182880"/>
                </a:lnTo>
                <a:lnTo>
                  <a:pt x="232116" y="119576"/>
                </a:lnTo>
                <a:lnTo>
                  <a:pt x="225083" y="5627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6386513" y="4870450"/>
            <a:ext cx="304800" cy="295275"/>
          </a:xfrm>
          <a:custGeom>
            <a:avLst/>
            <a:gdLst>
              <a:gd name="connsiteX0" fmla="*/ 0 w 344658"/>
              <a:gd name="connsiteY0" fmla="*/ 0 h 295422"/>
              <a:gd name="connsiteX1" fmla="*/ 77372 w 344658"/>
              <a:gd name="connsiteY1" fmla="*/ 112542 h 295422"/>
              <a:gd name="connsiteX2" fmla="*/ 147710 w 344658"/>
              <a:gd name="connsiteY2" fmla="*/ 161779 h 295422"/>
              <a:gd name="connsiteX3" fmla="*/ 175846 w 344658"/>
              <a:gd name="connsiteY3" fmla="*/ 260252 h 295422"/>
              <a:gd name="connsiteX4" fmla="*/ 203981 w 344658"/>
              <a:gd name="connsiteY4" fmla="*/ 295422 h 295422"/>
              <a:gd name="connsiteX5" fmla="*/ 344658 w 344658"/>
              <a:gd name="connsiteY5" fmla="*/ 288388 h 295422"/>
              <a:gd name="connsiteX6" fmla="*/ 330590 w 344658"/>
              <a:gd name="connsiteY6" fmla="*/ 246185 h 295422"/>
              <a:gd name="connsiteX7" fmla="*/ 281353 w 344658"/>
              <a:gd name="connsiteY7" fmla="*/ 182880 h 295422"/>
              <a:gd name="connsiteX8" fmla="*/ 232116 w 344658"/>
              <a:gd name="connsiteY8" fmla="*/ 119576 h 295422"/>
              <a:gd name="connsiteX9" fmla="*/ 225083 w 344658"/>
              <a:gd name="connsiteY9" fmla="*/ 56271 h 295422"/>
              <a:gd name="connsiteX10" fmla="*/ 0 w 344658"/>
              <a:gd name="connsiteY10" fmla="*/ 0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658" h="295422">
                <a:moveTo>
                  <a:pt x="0" y="0"/>
                </a:moveTo>
                <a:lnTo>
                  <a:pt x="77372" y="112542"/>
                </a:lnTo>
                <a:lnTo>
                  <a:pt x="147710" y="161779"/>
                </a:lnTo>
                <a:lnTo>
                  <a:pt x="175846" y="260252"/>
                </a:lnTo>
                <a:lnTo>
                  <a:pt x="203981" y="295422"/>
                </a:lnTo>
                <a:lnTo>
                  <a:pt x="344658" y="288388"/>
                </a:lnTo>
                <a:lnTo>
                  <a:pt x="330590" y="246185"/>
                </a:lnTo>
                <a:lnTo>
                  <a:pt x="281353" y="182880"/>
                </a:lnTo>
                <a:lnTo>
                  <a:pt x="232116" y="119576"/>
                </a:lnTo>
                <a:lnTo>
                  <a:pt x="225083" y="5627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19750" y="3868738"/>
            <a:ext cx="317500" cy="365125"/>
          </a:xfrm>
          <a:custGeom>
            <a:avLst/>
            <a:gdLst>
              <a:gd name="connsiteX0" fmla="*/ 0 w 316523"/>
              <a:gd name="connsiteY0" fmla="*/ 91440 h 365760"/>
              <a:gd name="connsiteX1" fmla="*/ 63305 w 316523"/>
              <a:gd name="connsiteY1" fmla="*/ 147711 h 365760"/>
              <a:gd name="connsiteX2" fmla="*/ 112542 w 316523"/>
              <a:gd name="connsiteY2" fmla="*/ 218050 h 365760"/>
              <a:gd name="connsiteX3" fmla="*/ 147711 w 316523"/>
              <a:gd name="connsiteY3" fmla="*/ 288388 h 365760"/>
              <a:gd name="connsiteX4" fmla="*/ 203982 w 316523"/>
              <a:gd name="connsiteY4" fmla="*/ 365760 h 365760"/>
              <a:gd name="connsiteX5" fmla="*/ 302455 w 316523"/>
              <a:gd name="connsiteY5" fmla="*/ 358727 h 365760"/>
              <a:gd name="connsiteX6" fmla="*/ 302455 w 316523"/>
              <a:gd name="connsiteY6" fmla="*/ 295422 h 365760"/>
              <a:gd name="connsiteX7" fmla="*/ 316523 w 316523"/>
              <a:gd name="connsiteY7" fmla="*/ 246185 h 365760"/>
              <a:gd name="connsiteX8" fmla="*/ 316523 w 316523"/>
              <a:gd name="connsiteY8" fmla="*/ 203982 h 365760"/>
              <a:gd name="connsiteX9" fmla="*/ 253219 w 316523"/>
              <a:gd name="connsiteY9" fmla="*/ 189914 h 365760"/>
              <a:gd name="connsiteX10" fmla="*/ 203982 w 316523"/>
              <a:gd name="connsiteY10" fmla="*/ 168813 h 365760"/>
              <a:gd name="connsiteX11" fmla="*/ 175846 w 316523"/>
              <a:gd name="connsiteY11" fmla="*/ 91440 h 365760"/>
              <a:gd name="connsiteX12" fmla="*/ 133643 w 316523"/>
              <a:gd name="connsiteY12" fmla="*/ 42203 h 365760"/>
              <a:gd name="connsiteX13" fmla="*/ 77372 w 316523"/>
              <a:gd name="connsiteY13" fmla="*/ 7034 h 365760"/>
              <a:gd name="connsiteX14" fmla="*/ 56271 w 316523"/>
              <a:gd name="connsiteY14" fmla="*/ 0 h 365760"/>
              <a:gd name="connsiteX15" fmla="*/ 14068 w 316523"/>
              <a:gd name="connsiteY15" fmla="*/ 21102 h 365760"/>
              <a:gd name="connsiteX16" fmla="*/ 0 w 316523"/>
              <a:gd name="connsiteY16" fmla="*/ 914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523" h="365760">
                <a:moveTo>
                  <a:pt x="0" y="91440"/>
                </a:moveTo>
                <a:lnTo>
                  <a:pt x="63305" y="147711"/>
                </a:lnTo>
                <a:lnTo>
                  <a:pt x="112542" y="218050"/>
                </a:lnTo>
                <a:lnTo>
                  <a:pt x="147711" y="288388"/>
                </a:lnTo>
                <a:lnTo>
                  <a:pt x="203982" y="365760"/>
                </a:lnTo>
                <a:lnTo>
                  <a:pt x="302455" y="358727"/>
                </a:lnTo>
                <a:lnTo>
                  <a:pt x="302455" y="295422"/>
                </a:lnTo>
                <a:lnTo>
                  <a:pt x="316523" y="246185"/>
                </a:lnTo>
                <a:lnTo>
                  <a:pt x="316523" y="203982"/>
                </a:lnTo>
                <a:lnTo>
                  <a:pt x="253219" y="189914"/>
                </a:lnTo>
                <a:lnTo>
                  <a:pt x="203982" y="168813"/>
                </a:lnTo>
                <a:lnTo>
                  <a:pt x="175846" y="91440"/>
                </a:lnTo>
                <a:lnTo>
                  <a:pt x="133643" y="42203"/>
                </a:lnTo>
                <a:lnTo>
                  <a:pt x="77372" y="7034"/>
                </a:lnTo>
                <a:lnTo>
                  <a:pt x="56271" y="0"/>
                </a:lnTo>
                <a:lnTo>
                  <a:pt x="14068" y="21102"/>
                </a:lnTo>
                <a:lnTo>
                  <a:pt x="0" y="9144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6310313" y="3873500"/>
            <a:ext cx="293687" cy="365125"/>
          </a:xfrm>
          <a:custGeom>
            <a:avLst/>
            <a:gdLst>
              <a:gd name="connsiteX0" fmla="*/ 0 w 316523"/>
              <a:gd name="connsiteY0" fmla="*/ 91440 h 365760"/>
              <a:gd name="connsiteX1" fmla="*/ 63305 w 316523"/>
              <a:gd name="connsiteY1" fmla="*/ 147711 h 365760"/>
              <a:gd name="connsiteX2" fmla="*/ 112542 w 316523"/>
              <a:gd name="connsiteY2" fmla="*/ 218050 h 365760"/>
              <a:gd name="connsiteX3" fmla="*/ 147711 w 316523"/>
              <a:gd name="connsiteY3" fmla="*/ 288388 h 365760"/>
              <a:gd name="connsiteX4" fmla="*/ 203982 w 316523"/>
              <a:gd name="connsiteY4" fmla="*/ 365760 h 365760"/>
              <a:gd name="connsiteX5" fmla="*/ 302455 w 316523"/>
              <a:gd name="connsiteY5" fmla="*/ 358727 h 365760"/>
              <a:gd name="connsiteX6" fmla="*/ 302455 w 316523"/>
              <a:gd name="connsiteY6" fmla="*/ 295422 h 365760"/>
              <a:gd name="connsiteX7" fmla="*/ 316523 w 316523"/>
              <a:gd name="connsiteY7" fmla="*/ 246185 h 365760"/>
              <a:gd name="connsiteX8" fmla="*/ 316523 w 316523"/>
              <a:gd name="connsiteY8" fmla="*/ 203982 h 365760"/>
              <a:gd name="connsiteX9" fmla="*/ 253219 w 316523"/>
              <a:gd name="connsiteY9" fmla="*/ 189914 h 365760"/>
              <a:gd name="connsiteX10" fmla="*/ 203982 w 316523"/>
              <a:gd name="connsiteY10" fmla="*/ 168813 h 365760"/>
              <a:gd name="connsiteX11" fmla="*/ 175846 w 316523"/>
              <a:gd name="connsiteY11" fmla="*/ 91440 h 365760"/>
              <a:gd name="connsiteX12" fmla="*/ 133643 w 316523"/>
              <a:gd name="connsiteY12" fmla="*/ 42203 h 365760"/>
              <a:gd name="connsiteX13" fmla="*/ 77372 w 316523"/>
              <a:gd name="connsiteY13" fmla="*/ 7034 h 365760"/>
              <a:gd name="connsiteX14" fmla="*/ 56271 w 316523"/>
              <a:gd name="connsiteY14" fmla="*/ 0 h 365760"/>
              <a:gd name="connsiteX15" fmla="*/ 14068 w 316523"/>
              <a:gd name="connsiteY15" fmla="*/ 21102 h 365760"/>
              <a:gd name="connsiteX16" fmla="*/ 0 w 316523"/>
              <a:gd name="connsiteY16" fmla="*/ 914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523" h="365760">
                <a:moveTo>
                  <a:pt x="0" y="91440"/>
                </a:moveTo>
                <a:lnTo>
                  <a:pt x="63305" y="147711"/>
                </a:lnTo>
                <a:lnTo>
                  <a:pt x="112542" y="218050"/>
                </a:lnTo>
                <a:lnTo>
                  <a:pt x="147711" y="288388"/>
                </a:lnTo>
                <a:lnTo>
                  <a:pt x="203982" y="365760"/>
                </a:lnTo>
                <a:lnTo>
                  <a:pt x="302455" y="358727"/>
                </a:lnTo>
                <a:lnTo>
                  <a:pt x="302455" y="295422"/>
                </a:lnTo>
                <a:lnTo>
                  <a:pt x="316523" y="246185"/>
                </a:lnTo>
                <a:lnTo>
                  <a:pt x="316523" y="203982"/>
                </a:lnTo>
                <a:lnTo>
                  <a:pt x="253219" y="189914"/>
                </a:lnTo>
                <a:lnTo>
                  <a:pt x="203982" y="168813"/>
                </a:lnTo>
                <a:lnTo>
                  <a:pt x="175846" y="91440"/>
                </a:lnTo>
                <a:lnTo>
                  <a:pt x="133643" y="42203"/>
                </a:lnTo>
                <a:lnTo>
                  <a:pt x="77372" y="7034"/>
                </a:lnTo>
                <a:lnTo>
                  <a:pt x="56271" y="0"/>
                </a:lnTo>
                <a:lnTo>
                  <a:pt x="14068" y="21102"/>
                </a:lnTo>
                <a:lnTo>
                  <a:pt x="0" y="9144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61038" y="3706813"/>
            <a:ext cx="196850" cy="211137"/>
          </a:xfrm>
          <a:custGeom>
            <a:avLst/>
            <a:gdLst>
              <a:gd name="connsiteX0" fmla="*/ 49237 w 196948"/>
              <a:gd name="connsiteY0" fmla="*/ 0 h 211015"/>
              <a:gd name="connsiteX1" fmla="*/ 0 w 196948"/>
              <a:gd name="connsiteY1" fmla="*/ 70338 h 211015"/>
              <a:gd name="connsiteX2" fmla="*/ 0 w 196948"/>
              <a:gd name="connsiteY2" fmla="*/ 91440 h 211015"/>
              <a:gd name="connsiteX3" fmla="*/ 21102 w 196948"/>
              <a:gd name="connsiteY3" fmla="*/ 154745 h 211015"/>
              <a:gd name="connsiteX4" fmla="*/ 91440 w 196948"/>
              <a:gd name="connsiteY4" fmla="*/ 203981 h 211015"/>
              <a:gd name="connsiteX5" fmla="*/ 168812 w 196948"/>
              <a:gd name="connsiteY5" fmla="*/ 211015 h 211015"/>
              <a:gd name="connsiteX6" fmla="*/ 182880 w 196948"/>
              <a:gd name="connsiteY6" fmla="*/ 211015 h 211015"/>
              <a:gd name="connsiteX7" fmla="*/ 196948 w 196948"/>
              <a:gd name="connsiteY7" fmla="*/ 189914 h 211015"/>
              <a:gd name="connsiteX8" fmla="*/ 175846 w 196948"/>
              <a:gd name="connsiteY8" fmla="*/ 168812 h 211015"/>
              <a:gd name="connsiteX9" fmla="*/ 98474 w 196948"/>
              <a:gd name="connsiteY9" fmla="*/ 140677 h 211015"/>
              <a:gd name="connsiteX10" fmla="*/ 84406 w 196948"/>
              <a:gd name="connsiteY10" fmla="*/ 112541 h 211015"/>
              <a:gd name="connsiteX11" fmla="*/ 56271 w 196948"/>
              <a:gd name="connsiteY11" fmla="*/ 56271 h 211015"/>
              <a:gd name="connsiteX12" fmla="*/ 49237 w 196948"/>
              <a:gd name="connsiteY12" fmla="*/ 0 h 21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948" h="211015">
                <a:moveTo>
                  <a:pt x="49237" y="0"/>
                </a:moveTo>
                <a:lnTo>
                  <a:pt x="0" y="70338"/>
                </a:lnTo>
                <a:lnTo>
                  <a:pt x="0" y="91440"/>
                </a:lnTo>
                <a:lnTo>
                  <a:pt x="21102" y="154745"/>
                </a:lnTo>
                <a:lnTo>
                  <a:pt x="91440" y="203981"/>
                </a:lnTo>
                <a:lnTo>
                  <a:pt x="168812" y="211015"/>
                </a:lnTo>
                <a:lnTo>
                  <a:pt x="182880" y="211015"/>
                </a:lnTo>
                <a:lnTo>
                  <a:pt x="196948" y="189914"/>
                </a:lnTo>
                <a:lnTo>
                  <a:pt x="175846" y="168812"/>
                </a:lnTo>
                <a:lnTo>
                  <a:pt x="98474" y="140677"/>
                </a:lnTo>
                <a:lnTo>
                  <a:pt x="84406" y="112541"/>
                </a:lnTo>
                <a:lnTo>
                  <a:pt x="56271" y="56271"/>
                </a:lnTo>
                <a:lnTo>
                  <a:pt x="4923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254750" y="3705225"/>
            <a:ext cx="215900" cy="211138"/>
          </a:xfrm>
          <a:custGeom>
            <a:avLst/>
            <a:gdLst>
              <a:gd name="connsiteX0" fmla="*/ 49237 w 196948"/>
              <a:gd name="connsiteY0" fmla="*/ 0 h 211015"/>
              <a:gd name="connsiteX1" fmla="*/ 0 w 196948"/>
              <a:gd name="connsiteY1" fmla="*/ 70338 h 211015"/>
              <a:gd name="connsiteX2" fmla="*/ 0 w 196948"/>
              <a:gd name="connsiteY2" fmla="*/ 91440 h 211015"/>
              <a:gd name="connsiteX3" fmla="*/ 21102 w 196948"/>
              <a:gd name="connsiteY3" fmla="*/ 154745 h 211015"/>
              <a:gd name="connsiteX4" fmla="*/ 91440 w 196948"/>
              <a:gd name="connsiteY4" fmla="*/ 203981 h 211015"/>
              <a:gd name="connsiteX5" fmla="*/ 168812 w 196948"/>
              <a:gd name="connsiteY5" fmla="*/ 211015 h 211015"/>
              <a:gd name="connsiteX6" fmla="*/ 182880 w 196948"/>
              <a:gd name="connsiteY6" fmla="*/ 211015 h 211015"/>
              <a:gd name="connsiteX7" fmla="*/ 196948 w 196948"/>
              <a:gd name="connsiteY7" fmla="*/ 189914 h 211015"/>
              <a:gd name="connsiteX8" fmla="*/ 175846 w 196948"/>
              <a:gd name="connsiteY8" fmla="*/ 168812 h 211015"/>
              <a:gd name="connsiteX9" fmla="*/ 98474 w 196948"/>
              <a:gd name="connsiteY9" fmla="*/ 140677 h 211015"/>
              <a:gd name="connsiteX10" fmla="*/ 84406 w 196948"/>
              <a:gd name="connsiteY10" fmla="*/ 112541 h 211015"/>
              <a:gd name="connsiteX11" fmla="*/ 56271 w 196948"/>
              <a:gd name="connsiteY11" fmla="*/ 56271 h 211015"/>
              <a:gd name="connsiteX12" fmla="*/ 49237 w 196948"/>
              <a:gd name="connsiteY12" fmla="*/ 0 h 21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948" h="211015">
                <a:moveTo>
                  <a:pt x="49237" y="0"/>
                </a:moveTo>
                <a:lnTo>
                  <a:pt x="0" y="70338"/>
                </a:lnTo>
                <a:lnTo>
                  <a:pt x="0" y="91440"/>
                </a:lnTo>
                <a:lnTo>
                  <a:pt x="21102" y="154745"/>
                </a:lnTo>
                <a:lnTo>
                  <a:pt x="91440" y="203981"/>
                </a:lnTo>
                <a:lnTo>
                  <a:pt x="168812" y="211015"/>
                </a:lnTo>
                <a:lnTo>
                  <a:pt x="182880" y="211015"/>
                </a:lnTo>
                <a:lnTo>
                  <a:pt x="196948" y="189914"/>
                </a:lnTo>
                <a:lnTo>
                  <a:pt x="175846" y="168812"/>
                </a:lnTo>
                <a:lnTo>
                  <a:pt x="98474" y="140677"/>
                </a:lnTo>
                <a:lnTo>
                  <a:pt x="84406" y="112541"/>
                </a:lnTo>
                <a:lnTo>
                  <a:pt x="56271" y="56271"/>
                </a:lnTo>
                <a:lnTo>
                  <a:pt x="4923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Schreckstoff</a:t>
            </a:r>
            <a:endParaRPr lang="en-US" dirty="0"/>
          </a:p>
        </p:txBody>
      </p:sp>
      <p:pic>
        <p:nvPicPr>
          <p:cNvPr id="4" name="Picture 3" descr="340px-Hypoxanthine_3-oxid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2641115"/>
            <a:ext cx="1787525" cy="2281723"/>
          </a:xfrm>
          <a:prstGeom prst="rect">
            <a:avLst/>
          </a:prstGeom>
        </p:spPr>
      </p:pic>
      <p:pic>
        <p:nvPicPr>
          <p:cNvPr id="5" name="Picture 4" descr="Schrecksto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741613"/>
            <a:ext cx="2857500" cy="218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81588" y="7620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29200" y="2590800"/>
            <a:ext cx="271145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Pharyngeal teeth from grass carp</a:t>
            </a:r>
            <a:endParaRPr lang="en-US" sz="12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6400" y="2181226"/>
            <a:ext cx="2703384" cy="3324998"/>
            <a:chOff x="1676400" y="2181226"/>
            <a:chExt cx="2703384" cy="3324998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2181226"/>
              <a:ext cx="2286000" cy="304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676400" y="5229225"/>
              <a:ext cx="270338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Comic Sans MS" panose="030F0702030302020204" pitchFamily="-109" charset="0"/>
                </a:rPr>
                <a:t>Pharyngeal teeth from</a:t>
              </a:r>
              <a:r>
                <a:rPr lang="en-US" sz="1200" b="1" dirty="0" smtClean="0">
                  <a:solidFill>
                    <a:srgbClr val="00B050"/>
                  </a:solidFill>
                  <a:latin typeface="Comic Sans MS" panose="030F0702030302020204" pitchFamily="-109" charset="0"/>
                </a:rPr>
                <a:t> </a:t>
              </a:r>
              <a:r>
                <a:rPr lang="en-US" altLang="zh-CN" sz="1200" b="1" dirty="0" smtClean="0">
                  <a:solidFill>
                    <a:srgbClr val="00B050"/>
                  </a:solidFill>
                  <a:latin typeface="Comic Sans MS" panose="030F0702030302020204" pitchFamily="-109" charset="0"/>
                </a:rPr>
                <a:t>black</a:t>
              </a:r>
              <a:r>
                <a:rPr lang="en-US" sz="1200" b="1" dirty="0" smtClean="0">
                  <a:solidFill>
                    <a:srgbClr val="00B050"/>
                  </a:solidFill>
                  <a:latin typeface="Comic Sans MS" panose="030F0702030302020204" pitchFamily="-109" charset="0"/>
                </a:rPr>
                <a:t> </a:t>
              </a:r>
              <a:r>
                <a:rPr lang="en-US" sz="1200" b="1" dirty="0">
                  <a:solidFill>
                    <a:srgbClr val="00B050"/>
                  </a:solidFill>
                  <a:latin typeface="Comic Sans MS" panose="030F0702030302020204" pitchFamily="-109" charset="0"/>
                </a:rPr>
                <a:t>carp</a:t>
              </a:r>
              <a:endParaRPr lang="en-US" sz="1200" b="1" dirty="0">
                <a:solidFill>
                  <a:srgbClr val="00B050"/>
                </a:solidFill>
                <a:latin typeface="Comic Sans MS" panose="030F0702030302020204" pitchFamily="-109" charset="0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altLang="zh-CN" dirty="0" err="1" smtClean="0"/>
              <a:t>onorhynchiformes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C</a:t>
            </a:r>
            <a:r>
              <a:rPr lang="en-US" altLang="zh-CN" i="1" dirty="0" err="1" smtClean="0"/>
              <a:t>hanos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chanos</a:t>
            </a:r>
            <a:r>
              <a:rPr lang="en-US" altLang="zh-CN" dirty="0" smtClean="0"/>
              <a:t> </a:t>
            </a:r>
            <a:r>
              <a:rPr lang="zh-CN" altLang="en-US" dirty="0" smtClean="0"/>
              <a:t>遮目鱼</a:t>
            </a:r>
            <a:r>
              <a:rPr lang="en-US" altLang="zh-CN" dirty="0" smtClean="0"/>
              <a:t> (milkfish)</a:t>
            </a:r>
            <a:endParaRPr lang="en-US" altLang="zh-CN" dirty="0" smtClean="0"/>
          </a:p>
        </p:txBody>
      </p:sp>
      <p:pic>
        <p:nvPicPr>
          <p:cNvPr id="4" name="Picture 3" descr="milkfis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082" y="2819400"/>
            <a:ext cx="5693835" cy="21351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5405735"/>
            <a:ext cx="324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Why is </a:t>
            </a:r>
            <a:r>
              <a:rPr lang="en-US" altLang="zh-CN" sz="2400" dirty="0" smtClean="0"/>
              <a:t>it</a:t>
            </a:r>
            <a:r>
              <a:rPr lang="en-US" sz="2400" dirty="0" smtClean="0"/>
              <a:t> called milkfish?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98253" y="5941497"/>
            <a:ext cx="452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When cooked, the FLESH IS AS WHITE AS MILK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1">
            <a:lum bright="50000" contrast="-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52400" y="287338"/>
            <a:ext cx="9448800" cy="437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O</a:t>
            </a:r>
            <a:r>
              <a:rPr lang="en-US" altLang="zh-CN" sz="32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rder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anose="030F0702030302020204" pitchFamily="-109" charset="0"/>
              </a:rPr>
              <a:t>Cyprini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Comic Sans MS" panose="030F0702030302020204" pitchFamily="-109" charset="0"/>
              </a:rPr>
              <a:t>formes</a:t>
            </a:r>
            <a:endParaRPr lang="en-US" sz="3200" b="1" dirty="0" smtClean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(”The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 Minnows </a:t>
            </a:r>
            <a:r>
              <a:rPr lang="en-US" altLang="zh-CN" sz="28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and Suckers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-109" charset="0"/>
              </a:rPr>
              <a:t>”</a:t>
            </a: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)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sz="2800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HUGE family – more than 2000 species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Most common family in North America and Asia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Pharyngeal teeth, but no teeth on protractile jaw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		&gt;&gt;&gt;variety of feeding modes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Great variation in size:  3 mm &gt;&gt;&gt; 3 meters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-109" charset="0"/>
              </a:rPr>
              <a:t>	Conspicuous secondary sexual characters during spawning season</a:t>
            </a:r>
            <a:endParaRPr lang="en-US" b="1" dirty="0">
              <a:solidFill>
                <a:srgbClr val="00B050"/>
              </a:solidFill>
              <a:latin typeface="Comic Sans MS" panose="030F0702030302020204" pitchFamily="-109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800600"/>
            <a:ext cx="942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778375"/>
            <a:ext cx="2895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4191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hmm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486400"/>
            <a:ext cx="2362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fhmf6"/>
          <p:cNvPicPr>
            <a:picLocks noChangeAspect="1" noChangeArrowheads="1"/>
          </p:cNvPicPr>
          <p:nvPr/>
        </p:nvPicPr>
        <p:blipFill>
          <a:blip r:embed="rId6"/>
          <a:srcRect r="-861"/>
          <a:stretch>
            <a:fillRect/>
          </a:stretch>
        </p:blipFill>
        <p:spPr bwMode="auto">
          <a:xfrm>
            <a:off x="5638800" y="5486400"/>
            <a:ext cx="2133600" cy="965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宋体" panose="02010600030101010101" pitchFamily="2" charset="-122"/>
                <a:cs typeface="宋体" panose="02010600030101010101" pitchFamily="2" charset="-122"/>
              </a:rPr>
              <a:t>Cypriniforms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zh-CN" dirty="0">
                <a:ea typeface="宋体" panose="02010600030101010101" pitchFamily="2" charset="-122"/>
                <a:cs typeface="宋体" panose="02010600030101010101" pitchFamily="2" charset="-122"/>
              </a:rPr>
              <a:t>???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/>
            <a:r>
              <a:rPr lang="en-US" dirty="0" smtClean="0"/>
              <a:t>Describe common </a:t>
            </a:r>
            <a:r>
              <a:rPr lang="en-US" dirty="0" err="1" smtClean="0"/>
              <a:t>cypriniforms</a:t>
            </a:r>
            <a:r>
              <a:rPr lang="en-US" dirty="0" smtClean="0"/>
              <a:t> in China, names (English/Chinese), pictures, and characteristics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p="http://schemas.openxmlformats.org/presentationml/2006/main">
  <p:tag name="TIMING" val="|15.6"/>
</p:tagLst>
</file>

<file path=ppt/tags/tag10.xml><?xml version="1.0" encoding="utf-8"?>
<p:tagLst xmlns:p="http://schemas.openxmlformats.org/presentationml/2006/main">
  <p:tag name="TIMING" val="|15.6|47.7"/>
</p:tagLst>
</file>

<file path=ppt/tags/tag11.xml><?xml version="1.0" encoding="utf-8"?>
<p:tagLst xmlns:p="http://schemas.openxmlformats.org/presentationml/2006/main">
  <p:tag name="TIMING" val="|77|11|12.2"/>
</p:tagLst>
</file>

<file path=ppt/tags/tag12.xml><?xml version="1.0" encoding="utf-8"?>
<p:tagLst xmlns:p="http://schemas.openxmlformats.org/presentationml/2006/main">
  <p:tag name="TIMING" val="|26.7|16.4"/>
</p:tagLst>
</file>

<file path=ppt/tags/tag13.xml><?xml version="1.0" encoding="utf-8"?>
<p:tagLst xmlns:p="http://schemas.openxmlformats.org/presentationml/2006/main">
  <p:tag name="TIMING" val="|31.2|56.6|15.4|17.1|17.7|17.9|28.3|16.2|13|6.2"/>
</p:tagLst>
</file>

<file path=ppt/tags/tag14.xml><?xml version="1.0" encoding="utf-8"?>
<p:tagLst xmlns:p="http://schemas.openxmlformats.org/presentationml/2006/main">
  <p:tag name="TIMING" val="|7.5|34.7|9.7"/>
</p:tagLst>
</file>

<file path=ppt/tags/tag15.xml><?xml version="1.0" encoding="utf-8"?>
<p:tagLst xmlns:p="http://schemas.openxmlformats.org/presentationml/2006/main">
  <p:tag name="KSO_WPP_MARK_KEY" val="af9dd4ca-d1b5-471e-bfb9-c677a1c4eb12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0.9|18.1|26.7"/>
</p:tagLst>
</file>

<file path=ppt/tags/tag3.xml><?xml version="1.0" encoding="utf-8"?>
<p:tagLst xmlns:p="http://schemas.openxmlformats.org/presentationml/2006/main">
  <p:tag name="TIMING" val="|8.7|62.3"/>
</p:tagLst>
</file>

<file path=ppt/tags/tag4.xml><?xml version="1.0" encoding="utf-8"?>
<p:tagLst xmlns:p="http://schemas.openxmlformats.org/presentationml/2006/main">
  <p:tag name="TIMING" val="|33.8"/>
</p:tagLst>
</file>

<file path=ppt/tags/tag5.xml><?xml version="1.0" encoding="utf-8"?>
<p:tagLst xmlns:p="http://schemas.openxmlformats.org/presentationml/2006/main">
  <p:tag name="TIMING" val="|28.4|1.8"/>
</p:tagLst>
</file>

<file path=ppt/tags/tag6.xml><?xml version="1.0" encoding="utf-8"?>
<p:tagLst xmlns:p="http://schemas.openxmlformats.org/presentationml/2006/main">
  <p:tag name="TIMING" val="|48.2|15.4|2.9|5.6|3.7"/>
</p:tagLst>
</file>

<file path=ppt/tags/tag7.xml><?xml version="1.0" encoding="utf-8"?>
<p:tagLst xmlns:p="http://schemas.openxmlformats.org/presentationml/2006/main">
  <p:tag name="TIMING" val="|1"/>
</p:tagLst>
</file>

<file path=ppt/tags/tag8.xml><?xml version="1.0" encoding="utf-8"?>
<p:tagLst xmlns:p="http://schemas.openxmlformats.org/presentationml/2006/main">
  <p:tag name="TIMING" val="|73.4|15.6|32.4|21.6"/>
</p:tagLst>
</file>

<file path=ppt/tags/tag9.xml><?xml version="1.0" encoding="utf-8"?>
<p:tagLst xmlns:p="http://schemas.openxmlformats.org/presentationml/2006/main">
  <p:tag name="TIMING" val="|6.2|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3427</Words>
  <Application>WPS 演示</Application>
  <PresentationFormat>全屏显示(4:3)</PresentationFormat>
  <Paragraphs>152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Arial</vt:lpstr>
      <vt:lpstr>Comic Sans MS</vt:lpstr>
      <vt:lpstr>Calibri</vt:lpstr>
      <vt:lpstr>微软雅黑</vt:lpstr>
      <vt:lpstr>Arial Unicode MS</vt:lpstr>
      <vt:lpstr>Office Theme</vt:lpstr>
      <vt:lpstr>Lesson  8 Taxonomy II</vt:lpstr>
      <vt:lpstr>Ostariophysans</vt:lpstr>
      <vt:lpstr>Ostariophysi</vt:lpstr>
      <vt:lpstr>PowerPoint 演示文稿</vt:lpstr>
      <vt:lpstr>Schreckstoff</vt:lpstr>
      <vt:lpstr>PowerPoint 演示文稿</vt:lpstr>
      <vt:lpstr>Gonorhynchiformes</vt:lpstr>
      <vt:lpstr>PowerPoint 演示文稿</vt:lpstr>
      <vt:lpstr>Cypriniforms </vt:lpstr>
      <vt:lpstr>Cyprinidae (鲤科)</vt:lpstr>
      <vt:lpstr>Cyprinidae (鲤科)</vt:lpstr>
      <vt:lpstr>Cyprinidae (鲤科)</vt:lpstr>
      <vt:lpstr>Cyprinidae (鲤科)</vt:lpstr>
      <vt:lpstr>广西，百寿乡</vt:lpstr>
      <vt:lpstr>Cyprinidae (鲤科)</vt:lpstr>
      <vt:lpstr>Cyprinidae (鲤科)</vt:lpstr>
      <vt:lpstr>Cyprinidae (鲤科)</vt:lpstr>
      <vt:lpstr>Cyprinidae (鲤科)</vt:lpstr>
      <vt:lpstr>PowerPoint 演示文稿</vt:lpstr>
      <vt:lpstr>PowerPoint 演示文稿</vt:lpstr>
      <vt:lpstr>PowerPoint 演示文稿</vt:lpstr>
      <vt:lpstr>Siluriformes</vt:lpstr>
      <vt:lpstr>Characiformes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324</cp:revision>
  <dcterms:created xsi:type="dcterms:W3CDTF">2020-03-25T11:28:00Z</dcterms:created>
  <dcterms:modified xsi:type="dcterms:W3CDTF">2022-11-06T07:06:51Z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740A04BF9B4E49F3847107FA9F8CFDD1</vt:lpwstr>
  </property>
  <property fmtid="{D5CDD505-2E9C-101B-9397-08002B2CF9AE}" pid="3" name="KSOProductBuildVer">
    <vt:lpwstr>2052-11.1.0.12598</vt:lpwstr>
  </property>
</Properties>
</file>